
<file path=[Content_Types].xml><?xml version="1.0" encoding="utf-8"?>
<Types xmlns="http://schemas.openxmlformats.org/package/2006/content-types"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66" r:id="rId1"/>
  </p:sldMasterIdLst>
  <p:sldIdLst>
    <p:sldId id="256" r:id="rId2"/>
    <p:sldId id="260" r:id="rId3"/>
    <p:sldId id="272" r:id="rId4"/>
    <p:sldId id="262" r:id="rId5"/>
    <p:sldId id="259" r:id="rId6"/>
    <p:sldId id="261" r:id="rId7"/>
    <p:sldId id="273" r:id="rId8"/>
    <p:sldId id="263" r:id="rId9"/>
    <p:sldId id="264" r:id="rId10"/>
    <p:sldId id="265" r:id="rId11"/>
    <p:sldId id="275" r:id="rId12"/>
    <p:sldId id="277" r:id="rId13"/>
    <p:sldId id="276" r:id="rId14"/>
  </p:sldIdLst>
  <p:sldSz cx="12192000" cy="6858000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227" autoAdjust="0"/>
    <p:restoredTop sz="94660"/>
  </p:normalViewPr>
  <p:slideViewPr>
    <p:cSldViewPr snapToGrid="0">
      <p:cViewPr varScale="1">
        <p:scale>
          <a:sx n="99" d="100"/>
          <a:sy n="99" d="100"/>
        </p:scale>
        <p:origin x="96" y="4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Budget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General Government Support</c:v>
                </c:pt>
                <c:pt idx="1">
                  <c:v>Home and Community Services</c:v>
                </c:pt>
                <c:pt idx="2">
                  <c:v>Employee Benefits</c:v>
                </c:pt>
                <c:pt idx="3">
                  <c:v>Debt Service</c:v>
                </c:pt>
              </c:strCache>
            </c:strRef>
          </c:cat>
          <c:val>
            <c:numRef>
              <c:f>Sheet1!$B$2:$B$5</c:f>
              <c:numCache>
                <c:formatCode>_(* #,##0.00_);_(* \(#,##0.00\);_(* "-"??_);_(@_)</c:formatCode>
                <c:ptCount val="4"/>
                <c:pt idx="0" formatCode="_(&quot;$&quot;* #,##0.00_);_(&quot;$&quot;* \(#,##0.00\);_(&quot;$&quot;* &quot;-&quot;??_);_(@_)">
                  <c:v>14708</c:v>
                </c:pt>
                <c:pt idx="1">
                  <c:v>601539</c:v>
                </c:pt>
                <c:pt idx="2">
                  <c:v>48973</c:v>
                </c:pt>
                <c:pt idx="3">
                  <c:v>12000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D5B-40B6-99E8-711981C5F369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Expenditure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General Government Support</c:v>
                </c:pt>
                <c:pt idx="1">
                  <c:v>Home and Community Services</c:v>
                </c:pt>
                <c:pt idx="2">
                  <c:v>Employee Benefits</c:v>
                </c:pt>
                <c:pt idx="3">
                  <c:v>Debt Service</c:v>
                </c:pt>
              </c:strCache>
            </c:strRef>
          </c:cat>
          <c:val>
            <c:numRef>
              <c:f>Sheet1!$C$2:$C$5</c:f>
              <c:numCache>
                <c:formatCode>_(* #,##0.00_);_(* \(#,##0.00\);_(* "-"??_);_(@_)</c:formatCode>
                <c:ptCount val="4"/>
                <c:pt idx="0" formatCode="_(&quot;$&quot;* #,##0.00_);_(&quot;$&quot;* \(#,##0.00\);_(&quot;$&quot;* &quot;-&quot;??_);_(@_)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D5B-40B6-99E8-711981C5F36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157942560"/>
        <c:axId val="1152998880"/>
      </c:barChart>
      <c:catAx>
        <c:axId val="11579425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52998880"/>
        <c:crosses val="autoZero"/>
        <c:auto val="1"/>
        <c:lblAlgn val="ctr"/>
        <c:lblOffset val="100"/>
        <c:noMultiLvlLbl val="0"/>
      </c:catAx>
      <c:valAx>
        <c:axId val="11529988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&quot;$&quot;* #,##0.00_);_(&quot;$&quot;* \(#,##0.00\);_(&quot;$&quot;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579425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Budget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Special Assessment</c:v>
                </c:pt>
                <c:pt idx="1">
                  <c:v>Sewer Rents/ Penalties</c:v>
                </c:pt>
                <c:pt idx="2">
                  <c:v>Intergovernmental Charges</c:v>
                </c:pt>
                <c:pt idx="3">
                  <c:v>Use of Money</c:v>
                </c:pt>
              </c:strCache>
            </c:strRef>
          </c:cat>
          <c:val>
            <c:numRef>
              <c:f>Sheet1!$B$2:$B$5</c:f>
              <c:numCache>
                <c:formatCode>_(* #,##0.00_);_(* \(#,##0.00\);_(* "-"??_);_(@_)</c:formatCode>
                <c:ptCount val="4"/>
                <c:pt idx="0" formatCode="_(&quot;$&quot;* #,##0.00_);_(&quot;$&quot;* \(#,##0.00\);_(&quot;$&quot;* &quot;-&quot;??_);_(@_)">
                  <c:v>12000</c:v>
                </c:pt>
                <c:pt idx="1">
                  <c:v>580000</c:v>
                </c:pt>
                <c:pt idx="2">
                  <c:v>85000</c:v>
                </c:pt>
                <c:pt idx="3">
                  <c:v>200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D5B-40B6-99E8-711981C5F369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Expenditure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Special Assessment</c:v>
                </c:pt>
                <c:pt idx="1">
                  <c:v>Sewer Rents/ Penalties</c:v>
                </c:pt>
                <c:pt idx="2">
                  <c:v>Intergovernmental Charges</c:v>
                </c:pt>
                <c:pt idx="3">
                  <c:v>Use of Money</c:v>
                </c:pt>
              </c:strCache>
            </c:strRef>
          </c:cat>
          <c:val>
            <c:numRef>
              <c:f>Sheet1!$C$2:$C$5</c:f>
              <c:numCache>
                <c:formatCode>_(* #,##0.00_);_(* \(#,##0.00\);_(* "-"??_);_(@_)</c:formatCode>
                <c:ptCount val="4"/>
                <c:pt idx="0" formatCode="_(&quot;$&quot;* #,##0.00_);_(&quot;$&quot;* \(#,##0.00\);_(&quot;$&quot;* &quot;-&quot;??_);_(@_)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D5B-40B6-99E8-711981C5F36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157942560"/>
        <c:axId val="1152998880"/>
      </c:barChart>
      <c:catAx>
        <c:axId val="11579425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52998880"/>
        <c:crosses val="autoZero"/>
        <c:auto val="1"/>
        <c:lblAlgn val="ctr"/>
        <c:lblOffset val="100"/>
        <c:noMultiLvlLbl val="0"/>
      </c:catAx>
      <c:valAx>
        <c:axId val="11529988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&quot;$&quot;* #,##0.00_);_(&quot;$&quot;* \(#,##0.00\);_(&quot;$&quot;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579425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7347654912701129E-2"/>
          <c:y val="3.9670399130812252E-2"/>
          <c:w val="0.88574413252691242"/>
          <c:h val="0.7824639340392098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Budget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General Government Support</c:v>
                </c:pt>
                <c:pt idx="1">
                  <c:v>Home and Community Services</c:v>
                </c:pt>
                <c:pt idx="2">
                  <c:v>Employee Benefits</c:v>
                </c:pt>
                <c:pt idx="3">
                  <c:v>Debt Service</c:v>
                </c:pt>
              </c:strCache>
            </c:strRef>
          </c:cat>
          <c:val>
            <c:numRef>
              <c:f>Sheet1!$B$2:$B$5</c:f>
              <c:numCache>
                <c:formatCode>_(* #,##0.00_);_(* \(#,##0.00\);_(* "-"??_);_(@_)</c:formatCode>
                <c:ptCount val="4"/>
                <c:pt idx="0" formatCode="_(&quot;$&quot;* #,##0.00_);_(&quot;$&quot;* \(#,##0.00\);_(&quot;$&quot;* &quot;-&quot;??_);_(@_)">
                  <c:v>9270</c:v>
                </c:pt>
                <c:pt idx="1">
                  <c:v>320247</c:v>
                </c:pt>
                <c:pt idx="2">
                  <c:v>50088</c:v>
                </c:pt>
                <c:pt idx="3">
                  <c:v>38063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D18-4FF6-97BC-C123825D5737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Expenditure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General Government Support</c:v>
                </c:pt>
                <c:pt idx="1">
                  <c:v>Home and Community Services</c:v>
                </c:pt>
                <c:pt idx="2">
                  <c:v>Employee Benefits</c:v>
                </c:pt>
                <c:pt idx="3">
                  <c:v>Debt Service</c:v>
                </c:pt>
              </c:strCache>
            </c:strRef>
          </c:cat>
          <c:val>
            <c:numRef>
              <c:f>Sheet1!$C$2:$C$5</c:f>
              <c:numCache>
                <c:formatCode>_(* #,##0.00_);_(* \(#,##0.00\);_(* "-"??_);_(@_)</c:formatCode>
                <c:ptCount val="4"/>
                <c:pt idx="0" formatCode="_(&quot;$&quot;* #,##0.00_);_(&quot;$&quot;* \(#,##0.00\);_(&quot;$&quot;* &quot;-&quot;??_);_(@_)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D18-4FF6-97BC-C123825D573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733628255"/>
        <c:axId val="1867575551"/>
      </c:barChart>
      <c:catAx>
        <c:axId val="173362825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67575551"/>
        <c:crosses val="autoZero"/>
        <c:auto val="1"/>
        <c:lblAlgn val="ctr"/>
        <c:lblOffset val="100"/>
        <c:noMultiLvlLbl val="0"/>
      </c:catAx>
      <c:valAx>
        <c:axId val="186757555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&quot;$&quot;* #,##0.00_);_(&quot;$&quot;* \(#,##0.00\);_(&quot;$&quot;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3362825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Budget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3"/>
                <c:pt idx="0">
                  <c:v>Special Assessments</c:v>
                </c:pt>
                <c:pt idx="1">
                  <c:v>Home and Community Services</c:v>
                </c:pt>
                <c:pt idx="2">
                  <c:v>Use of Money</c:v>
                </c:pt>
              </c:strCache>
            </c:strRef>
          </c:cat>
          <c:val>
            <c:numRef>
              <c:f>Sheet1!$B$2:$B$5</c:f>
              <c:numCache>
                <c:formatCode>_(* #,##0.00_);_(* \(#,##0.00\);_(* "-"??_);_(@_)</c:formatCode>
                <c:ptCount val="4"/>
                <c:pt idx="0" formatCode="#\ ?/?">
                  <c:v>39900</c:v>
                </c:pt>
                <c:pt idx="1">
                  <c:v>359000</c:v>
                </c:pt>
                <c:pt idx="2">
                  <c:v>500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972-4C87-8AE1-02351CA99EF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157943760"/>
        <c:axId val="1152988064"/>
      </c:barChart>
      <c:catAx>
        <c:axId val="11579437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52988064"/>
        <c:crosses val="autoZero"/>
        <c:auto val="1"/>
        <c:lblAlgn val="ctr"/>
        <c:lblOffset val="100"/>
        <c:noMultiLvlLbl val="0"/>
      </c:catAx>
      <c:valAx>
        <c:axId val="11529880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\ ?/?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579437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Budget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Sheet1!$A$2:$A$8</c:f>
              <c:strCache>
                <c:ptCount val="7"/>
                <c:pt idx="0">
                  <c:v>General Government Support</c:v>
                </c:pt>
                <c:pt idx="1">
                  <c:v>Public Safety</c:v>
                </c:pt>
                <c:pt idx="2">
                  <c:v>Transportation</c:v>
                </c:pt>
                <c:pt idx="3">
                  <c:v>Culture and Recreation</c:v>
                </c:pt>
                <c:pt idx="4">
                  <c:v>Home and Community Services</c:v>
                </c:pt>
                <c:pt idx="5">
                  <c:v>Employee Benefits</c:v>
                </c:pt>
                <c:pt idx="6">
                  <c:v>Debt Service</c:v>
                </c:pt>
              </c:strCache>
            </c:strRef>
          </c:cat>
          <c:val>
            <c:numRef>
              <c:f>Sheet1!$B$2:$B$8</c:f>
              <c:numCache>
                <c:formatCode>_(* #,##0.00_);_(* \(#,##0.00\);_(* "-"??_);_(@_)</c:formatCode>
                <c:ptCount val="7"/>
                <c:pt idx="0" formatCode="_(&quot;$&quot;* #,##0.00_);_(&quot;$&quot;* \(#,##0.00\);_(&quot;$&quot;* &quot;-&quot;??_);_(@_)">
                  <c:v>4734477</c:v>
                </c:pt>
                <c:pt idx="1">
                  <c:v>1053024</c:v>
                </c:pt>
                <c:pt idx="2">
                  <c:v>901112</c:v>
                </c:pt>
                <c:pt idx="3">
                  <c:v>259363</c:v>
                </c:pt>
                <c:pt idx="4">
                  <c:v>608271</c:v>
                </c:pt>
                <c:pt idx="5">
                  <c:v>466550</c:v>
                </c:pt>
                <c:pt idx="6">
                  <c:v>26969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C77-40C5-9E61-FBBD0850196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Expenditure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Sheet1!$A$2:$A$8</c:f>
              <c:strCache>
                <c:ptCount val="7"/>
                <c:pt idx="0">
                  <c:v>General Government Support</c:v>
                </c:pt>
                <c:pt idx="1">
                  <c:v>Public Safety</c:v>
                </c:pt>
                <c:pt idx="2">
                  <c:v>Transportation</c:v>
                </c:pt>
                <c:pt idx="3">
                  <c:v>Culture and Recreation</c:v>
                </c:pt>
                <c:pt idx="4">
                  <c:v>Home and Community Services</c:v>
                </c:pt>
                <c:pt idx="5">
                  <c:v>Employee Benefits</c:v>
                </c:pt>
                <c:pt idx="6">
                  <c:v>Debt Service</c:v>
                </c:pt>
              </c:strCache>
            </c:strRef>
          </c:cat>
          <c:val>
            <c:numRef>
              <c:f>Sheet1!$C$2:$C$8</c:f>
              <c:numCache>
                <c:formatCode>_(* #,##0.00_);_(* \(#,##0.00\);_(* "-"??_);_(@_)</c:formatCode>
                <c:ptCount val="7"/>
                <c:pt idx="0" formatCode="_(&quot;$&quot;* #,##0.00_);_(&quot;$&quot;* \(#,##0.00\);_(&quot;$&quot;* &quot;-&quot;??_);_(@_)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C77-40C5-9E61-FBBD0850196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160581392"/>
        <c:axId val="1153000544"/>
      </c:barChart>
      <c:catAx>
        <c:axId val="11605813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53000544"/>
        <c:crosses val="autoZero"/>
        <c:auto val="1"/>
        <c:lblAlgn val="ctr"/>
        <c:lblOffset val="100"/>
        <c:noMultiLvlLbl val="0"/>
      </c:catAx>
      <c:valAx>
        <c:axId val="11530005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&quot;$&quot;* #,##0.00_);_(&quot;$&quot;* \(#,##0.00\);_(&quot;$&quot;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605813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5209688462855186E-2"/>
          <c:y val="2.9998654586716966E-2"/>
          <c:w val="0.92150528738255544"/>
          <c:h val="0.7353622842579030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Budget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Sheet1!$A$2:$A$10</c:f>
              <c:strCache>
                <c:ptCount val="9"/>
                <c:pt idx="0">
                  <c:v>Real Property Taxes</c:v>
                </c:pt>
                <c:pt idx="1">
                  <c:v>Real Property Non Taxes</c:v>
                </c:pt>
                <c:pt idx="2">
                  <c:v>Departmental Income</c:v>
                </c:pt>
                <c:pt idx="3">
                  <c:v>Intergovernmental Charges</c:v>
                </c:pt>
                <c:pt idx="4">
                  <c:v>Use of Money/Licenses/Fines</c:v>
                </c:pt>
                <c:pt idx="5">
                  <c:v>Sale of Equipment</c:v>
                </c:pt>
                <c:pt idx="6">
                  <c:v>Miscellaneous Revenue</c:v>
                </c:pt>
                <c:pt idx="7">
                  <c:v>State/Federal Aid</c:v>
                </c:pt>
                <c:pt idx="8">
                  <c:v>Reserves</c:v>
                </c:pt>
              </c:strCache>
            </c:strRef>
          </c:cat>
          <c:val>
            <c:numRef>
              <c:f>Sheet1!$B$2:$B$10</c:f>
              <c:numCache>
                <c:formatCode>General</c:formatCode>
                <c:ptCount val="9"/>
                <c:pt idx="0">
                  <c:v>1408458</c:v>
                </c:pt>
                <c:pt idx="1">
                  <c:v>917000</c:v>
                </c:pt>
                <c:pt idx="2">
                  <c:v>254085</c:v>
                </c:pt>
                <c:pt idx="3">
                  <c:v>366767</c:v>
                </c:pt>
                <c:pt idx="4">
                  <c:v>12200</c:v>
                </c:pt>
                <c:pt idx="5">
                  <c:v>31500</c:v>
                </c:pt>
                <c:pt idx="6">
                  <c:v>28000</c:v>
                </c:pt>
                <c:pt idx="7">
                  <c:v>642624</c:v>
                </c:pt>
                <c:pt idx="8">
                  <c:v>128133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FEB-4BD0-86AC-4A7ED79B9119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Expenditure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Sheet1!$A$2:$A$10</c:f>
              <c:strCache>
                <c:ptCount val="9"/>
                <c:pt idx="0">
                  <c:v>Real Property Taxes</c:v>
                </c:pt>
                <c:pt idx="1">
                  <c:v>Real Property Non Taxes</c:v>
                </c:pt>
                <c:pt idx="2">
                  <c:v>Departmental Income</c:v>
                </c:pt>
                <c:pt idx="3">
                  <c:v>Intergovernmental Charges</c:v>
                </c:pt>
                <c:pt idx="4">
                  <c:v>Use of Money/Licenses/Fines</c:v>
                </c:pt>
                <c:pt idx="5">
                  <c:v>Sale of Equipment</c:v>
                </c:pt>
                <c:pt idx="6">
                  <c:v>Miscellaneous Revenue</c:v>
                </c:pt>
                <c:pt idx="7">
                  <c:v>State/Federal Aid</c:v>
                </c:pt>
                <c:pt idx="8">
                  <c:v>Reserves</c:v>
                </c:pt>
              </c:strCache>
            </c:strRef>
          </c:cat>
          <c:val>
            <c:numRef>
              <c:f>Sheet1!$C$2:$C$10</c:f>
              <c:numCache>
                <c:formatCode>_(* #,##0.00_);_(* \(#,##0.00\);_(* "-"??_);_(@_)</c:formatCode>
                <c:ptCount val="9"/>
                <c:pt idx="0" formatCode="_(&quot;$&quot;* #,##0.00_);_(&quot;$&quot;* \(#,##0.00\);_(&quot;$&quot;* &quot;-&quot;??_);_(@_)">
                  <c:v>0</c:v>
                </c:pt>
                <c:pt idx="1">
                  <c:v>0</c:v>
                </c:pt>
                <c:pt idx="2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FEB-4BD0-86AC-4A7ED79B9119}"/>
            </c:ext>
          </c:extLst>
        </c:ser>
        <c:ser>
          <c:idx val="2"/>
          <c:order val="2"/>
          <c:tx>
            <c:strRef>
              <c:f>Sheet1!#REF!</c:f>
              <c:strCache>
                <c:ptCount val="1"/>
                <c:pt idx="0">
                  <c:v>#REF!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Sheet1!$A$2:$A$10</c:f>
              <c:strCache>
                <c:ptCount val="9"/>
                <c:pt idx="0">
                  <c:v>Real Property Taxes</c:v>
                </c:pt>
                <c:pt idx="1">
                  <c:v>Real Property Non Taxes</c:v>
                </c:pt>
                <c:pt idx="2">
                  <c:v>Departmental Income</c:v>
                </c:pt>
                <c:pt idx="3">
                  <c:v>Intergovernmental Charges</c:v>
                </c:pt>
                <c:pt idx="4">
                  <c:v>Use of Money/Licenses/Fines</c:v>
                </c:pt>
                <c:pt idx="5">
                  <c:v>Sale of Equipment</c:v>
                </c:pt>
                <c:pt idx="6">
                  <c:v>Miscellaneous Revenue</c:v>
                </c:pt>
                <c:pt idx="7">
                  <c:v>State/Federal Aid</c:v>
                </c:pt>
                <c:pt idx="8">
                  <c:v>Reserves</c:v>
                </c:pt>
              </c:strCache>
            </c:strRef>
          </c:cat>
          <c:val>
            <c:numRef>
              <c:f>Sheet1!#REF!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FEB-4BD0-86AC-4A7ED79B911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157946160"/>
        <c:axId val="1152996800"/>
      </c:barChart>
      <c:catAx>
        <c:axId val="11579461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52996800"/>
        <c:crosses val="autoZero"/>
        <c:auto val="1"/>
        <c:lblAlgn val="ctr"/>
        <c:lblOffset val="100"/>
        <c:noMultiLvlLbl val="0"/>
      </c:catAx>
      <c:valAx>
        <c:axId val="11529968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579461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2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Taxable Figures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4.1972783293392671E-2"/>
          <c:y val="0.1285225372057974"/>
          <c:w val="0.94715765148921605"/>
          <c:h val="0.7104538879765258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2022-2023 Tax Rate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2"/>
                <c:pt idx="0">
                  <c:v>Homer/Cortlandville</c:v>
                </c:pt>
                <c:pt idx="1">
                  <c:v>Homer/Homer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9.7065020000000004</c:v>
                </c:pt>
                <c:pt idx="1">
                  <c:v>9.0665130000000005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04C-4486-A480-29B97E7BEF44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2023-2024 Tax Rate2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2"/>
                <c:pt idx="0">
                  <c:v>Homer/Cortlandville</c:v>
                </c:pt>
                <c:pt idx="1">
                  <c:v>Homer/Homer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9.571847</c:v>
                </c:pt>
                <c:pt idx="1">
                  <c:v>9.1106449999999999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04C-4486-A480-29B97E7BEF4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10880560"/>
        <c:axId val="510876624"/>
      </c:barChart>
      <c:catAx>
        <c:axId val="5108805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10876624"/>
        <c:crosses val="autoZero"/>
        <c:auto val="1"/>
        <c:lblAlgn val="ctr"/>
        <c:lblOffset val="100"/>
        <c:noMultiLvlLbl val="0"/>
      </c:catAx>
      <c:valAx>
        <c:axId val="5108766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108805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F7A86-C256-4D5E-B1FF-5D7F02B8ECFD}" type="datetimeFigureOut">
              <a:rPr lang="en-US" smtClean="0"/>
              <a:t>1/8/2023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AAE36-7DF7-48C4-BD4A-D4D536C113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08695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F7A86-C256-4D5E-B1FF-5D7F02B8ECFD}" type="datetimeFigureOut">
              <a:rPr lang="en-US" smtClean="0"/>
              <a:t>1/8/2023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AAE36-7DF7-48C4-BD4A-D4D536C113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54153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F7A86-C256-4D5E-B1FF-5D7F02B8ECFD}" type="datetimeFigureOut">
              <a:rPr lang="en-US" smtClean="0"/>
              <a:t>1/8/2023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AAE36-7DF7-48C4-BD4A-D4D536C113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98750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F7A86-C256-4D5E-B1FF-5D7F02B8ECFD}" type="datetimeFigureOut">
              <a:rPr lang="en-US" smtClean="0"/>
              <a:t>1/8/2023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AAE36-7DF7-48C4-BD4A-D4D536C113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64504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F7A86-C256-4D5E-B1FF-5D7F02B8ECFD}" type="datetimeFigureOut">
              <a:rPr lang="en-US" smtClean="0"/>
              <a:t>1/8/2023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AAE36-7DF7-48C4-BD4A-D4D536C113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7272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F7A86-C256-4D5E-B1FF-5D7F02B8ECFD}" type="datetimeFigureOut">
              <a:rPr lang="en-US" smtClean="0"/>
              <a:t>1/8/2023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AAE36-7DF7-48C4-BD4A-D4D536C113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32161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F7A86-C256-4D5E-B1FF-5D7F02B8ECFD}" type="datetimeFigureOut">
              <a:rPr lang="en-US" smtClean="0"/>
              <a:t>1/8/2023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AAE36-7DF7-48C4-BD4A-D4D536C113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52727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F7A86-C256-4D5E-B1FF-5D7F02B8ECFD}" type="datetimeFigureOut">
              <a:rPr lang="en-US" smtClean="0"/>
              <a:t>1/8/2023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AAE36-7DF7-48C4-BD4A-D4D536C113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6322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F7A86-C256-4D5E-B1FF-5D7F02B8ECFD}" type="datetimeFigureOut">
              <a:rPr lang="en-US" smtClean="0"/>
              <a:t>1/8/2023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AAE36-7DF7-48C4-BD4A-D4D536C113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01150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F7A86-C256-4D5E-B1FF-5D7F02B8ECFD}" type="datetimeFigureOut">
              <a:rPr lang="en-US" smtClean="0"/>
              <a:t>1/8/2023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AAE36-7DF7-48C4-BD4A-D4D536C113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82187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F7A86-C256-4D5E-B1FF-5D7F02B8ECFD}" type="datetimeFigureOut">
              <a:rPr lang="en-US" smtClean="0"/>
              <a:t>1/8/2023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AAE36-7DF7-48C4-BD4A-D4D536C113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53620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8F7A86-C256-4D5E-B1FF-5D7F02B8ECFD}" type="datetimeFigureOut">
              <a:rPr lang="en-US" smtClean="0"/>
              <a:t>1/8/2023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9AAE36-7DF7-48C4-BD4A-D4D536C113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6825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67" r:id="rId1"/>
    <p:sldLayoutId id="2147484068" r:id="rId2"/>
    <p:sldLayoutId id="2147484069" r:id="rId3"/>
    <p:sldLayoutId id="2147484070" r:id="rId4"/>
    <p:sldLayoutId id="2147484071" r:id="rId5"/>
    <p:sldLayoutId id="2147484072" r:id="rId6"/>
    <p:sldLayoutId id="2147484073" r:id="rId7"/>
    <p:sldLayoutId id="2147484074" r:id="rId8"/>
    <p:sldLayoutId id="2147484075" r:id="rId9"/>
    <p:sldLayoutId id="2147484076" r:id="rId10"/>
    <p:sldLayoutId id="214748407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7">
            <a:extLst>
              <a:ext uri="{FF2B5EF4-FFF2-40B4-BE49-F238E27FC236}">
                <a16:creationId xmlns:a16="http://schemas.microsoft.com/office/drawing/2014/main" id="{5FB946D7-1CA4-446E-8795-007CACFDEB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9">
            <a:extLst>
              <a:ext uri="{FF2B5EF4-FFF2-40B4-BE49-F238E27FC236}">
                <a16:creationId xmlns:a16="http://schemas.microsoft.com/office/drawing/2014/main" id="{192416F2-BC84-4D7C-80C6-6296C10C38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795338" y="981075"/>
            <a:ext cx="10601325" cy="4552949"/>
          </a:xfrm>
          <a:prstGeom prst="rect">
            <a:avLst/>
          </a:prstGeom>
          <a:solidFill>
            <a:schemeClr val="bg1"/>
          </a:solidFill>
          <a:ln w="127000" cap="sq" cmpd="thinThick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9C55A3B-827C-45A0-8F73-4FF4297DBC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37097" y="1428750"/>
            <a:ext cx="9117807" cy="2105026"/>
          </a:xfrm>
        </p:spPr>
        <p:txBody>
          <a:bodyPr>
            <a:normAutofit/>
          </a:bodyPr>
          <a:lstStyle/>
          <a:p>
            <a:r>
              <a:rPr lang="en-US" dirty="0"/>
              <a:t>Village of Homer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DDFB199-2782-4792-AD6A-70F72D5369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37097" y="3985724"/>
            <a:ext cx="9117807" cy="1097215"/>
          </a:xfrm>
        </p:spPr>
        <p:txBody>
          <a:bodyPr>
            <a:normAutofit/>
          </a:bodyPr>
          <a:lstStyle/>
          <a:p>
            <a:r>
              <a:rPr lang="en-US" sz="1700" dirty="0"/>
              <a:t>Proposed Budget F/Y E 2023</a:t>
            </a:r>
          </a:p>
          <a:p>
            <a:r>
              <a:rPr lang="en-US" sz="1700" dirty="0"/>
              <a:t>By:</a:t>
            </a:r>
          </a:p>
          <a:p>
            <a:r>
              <a:rPr lang="en-US" sz="1700" dirty="0"/>
              <a:t>Tanya DiGennaro</a:t>
            </a:r>
          </a:p>
        </p:txBody>
      </p:sp>
      <p:cxnSp>
        <p:nvCxnSpPr>
          <p:cNvPr id="13" name="Straight Connector 11">
            <a:extLst>
              <a:ext uri="{FF2B5EF4-FFF2-40B4-BE49-F238E27FC236}">
                <a16:creationId xmlns:a16="http://schemas.microsoft.com/office/drawing/2014/main" id="{2330623A-AB89-4E04-AC9A-2BAFBF85AE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352800" y="3771366"/>
            <a:ext cx="5486400" cy="0"/>
          </a:xfrm>
          <a:prstGeom prst="line">
            <a:avLst/>
          </a:prstGeom>
          <a:ln w="222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07901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F98ED85F-DCEE-4B50-802E-71A6E3E12B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14000"/>
            </a:schemeClr>
          </a:solidFill>
          <a:ln w="127000" cap="sq" cmpd="thinThick">
            <a:solidFill>
              <a:schemeClr val="tx1">
                <a:lumMod val="85000"/>
                <a:lumOff val="15000"/>
                <a:alpha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8D16A48-617F-4072-BB7F-02CC3371C0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318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General Fund Proposed Budget Notes 2023-2024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E8E35B83-1EC3-4F87-9D54-D863463351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97636" y="1957388"/>
            <a:ext cx="10396728" cy="0"/>
          </a:xfrm>
          <a:prstGeom prst="line">
            <a:avLst/>
          </a:prstGeom>
          <a:ln w="222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6DA019-63D7-4175-93A6-FBA3D8594F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69173"/>
            <a:ext cx="10515600" cy="3659988"/>
          </a:xfrm>
        </p:spPr>
        <p:txBody>
          <a:bodyPr>
            <a:normAutofit/>
          </a:bodyPr>
          <a:lstStyle/>
          <a:p>
            <a:r>
              <a:rPr lang="en-US" sz="2400" dirty="0"/>
              <a:t>Total expenditures is $3,788,766</a:t>
            </a:r>
          </a:p>
          <a:p>
            <a:pPr lvl="1"/>
            <a:r>
              <a:rPr lang="en-US" sz="2000" dirty="0"/>
              <a:t>Total Revenue projected is $3,660,633</a:t>
            </a:r>
          </a:p>
          <a:p>
            <a:pPr lvl="1"/>
            <a:r>
              <a:rPr lang="en-US" sz="2000" dirty="0"/>
              <a:t>Total Reserves projected is $128,133</a:t>
            </a:r>
          </a:p>
          <a:p>
            <a:r>
              <a:rPr lang="en-US" sz="2400" dirty="0"/>
              <a:t>Reserves:</a:t>
            </a:r>
          </a:p>
          <a:p>
            <a:pPr lvl="1"/>
            <a:r>
              <a:rPr lang="en-US" sz="2000" dirty="0"/>
              <a:t>$10,000 from Arpa Funds for softball backstop</a:t>
            </a:r>
          </a:p>
          <a:p>
            <a:pPr lvl="1"/>
            <a:r>
              <a:rPr lang="en-US" sz="2000" dirty="0"/>
              <a:t>$52,913 for Route 11 from Cortlandville to help create park from municipal property reserve</a:t>
            </a:r>
          </a:p>
          <a:p>
            <a:pPr lvl="1"/>
            <a:r>
              <a:rPr lang="en-US" sz="2000" dirty="0"/>
              <a:t>$14,500 machinery reserves for a lawn mower from sale of equipment for DPW</a:t>
            </a:r>
          </a:p>
          <a:p>
            <a:pPr lvl="1"/>
            <a:r>
              <a:rPr lang="en-US" sz="2000" dirty="0"/>
              <a:t>$14,500 cemetery reserves for a lawn mower from sale of equipment</a:t>
            </a:r>
          </a:p>
          <a:p>
            <a:pPr lvl="1"/>
            <a:r>
              <a:rPr lang="en-US" sz="2000" dirty="0"/>
              <a:t>$16,220 on fire station debt from savings</a:t>
            </a:r>
          </a:p>
          <a:p>
            <a:pPr lvl="1"/>
            <a:r>
              <a:rPr lang="en-US" sz="2000" dirty="0"/>
              <a:t>$15,000 for softball backstop and foul ball line from recreation reserves.</a:t>
            </a:r>
          </a:p>
          <a:p>
            <a:pPr lvl="1"/>
            <a:endParaRPr lang="en-US" sz="20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4050204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F98ED85F-DCEE-4B50-802E-71A6E3E12B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14000"/>
            </a:schemeClr>
          </a:solidFill>
          <a:ln w="127000" cap="sq" cmpd="thinThick">
            <a:solidFill>
              <a:schemeClr val="tx1">
                <a:lumMod val="85000"/>
                <a:lumOff val="15000"/>
                <a:alpha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8D16A48-617F-4072-BB7F-02CC3371C0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318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General Fund Proposed Budget Notes 2023-2024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E8E35B83-1EC3-4F87-9D54-D863463351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97636" y="1957388"/>
            <a:ext cx="10396728" cy="0"/>
          </a:xfrm>
          <a:prstGeom prst="line">
            <a:avLst/>
          </a:prstGeom>
          <a:ln w="222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6DA019-63D7-4175-93A6-FBA3D8594F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7636" y="2249922"/>
            <a:ext cx="10515600" cy="3659988"/>
          </a:xfrm>
        </p:spPr>
        <p:txBody>
          <a:bodyPr>
            <a:normAutofit/>
          </a:bodyPr>
          <a:lstStyle/>
          <a:p>
            <a:r>
              <a:rPr lang="en-US" sz="2400" dirty="0"/>
              <a:t>Included Expenditures:</a:t>
            </a:r>
          </a:p>
          <a:p>
            <a:pPr lvl="1"/>
            <a:r>
              <a:rPr lang="en-US" dirty="0"/>
              <a:t>Replacement of police vehicle based on maintenance plan</a:t>
            </a:r>
          </a:p>
          <a:p>
            <a:pPr lvl="1"/>
            <a:r>
              <a:rPr lang="en-US" dirty="0"/>
              <a:t>Continue purchasing 10 pairs of turnout gear and depositing $139,000 in reserves for future fire truck replacement, fire truck repairs, or personal protective gear replacement</a:t>
            </a:r>
          </a:p>
          <a:p>
            <a:pPr lvl="1"/>
            <a:r>
              <a:rPr lang="en-US" dirty="0"/>
              <a:t>Final debt payment of fire truck</a:t>
            </a:r>
          </a:p>
          <a:p>
            <a:pPr lvl="1"/>
            <a:r>
              <a:rPr lang="en-US" sz="2000" dirty="0"/>
              <a:t>Continue work on various projects: Dam, replacing sidewalks, working on Route 11 properties, to create park, codebook, comp plan</a:t>
            </a:r>
          </a:p>
          <a:p>
            <a:pPr lvl="1"/>
            <a:endParaRPr lang="en-US" sz="20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8182692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F98ED85F-DCEE-4B50-802E-71A6E3E12B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14000"/>
            </a:schemeClr>
          </a:solidFill>
          <a:ln w="127000" cap="sq" cmpd="thinThick">
            <a:solidFill>
              <a:schemeClr val="tx1">
                <a:lumMod val="85000"/>
                <a:lumOff val="15000"/>
                <a:alpha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8D16A48-617F-4072-BB7F-02CC3371C0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318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General Fund Proposed Budget Notes 2023-2024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E8E35B83-1EC3-4F87-9D54-D863463351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97636" y="1957388"/>
            <a:ext cx="10396728" cy="0"/>
          </a:xfrm>
          <a:prstGeom prst="line">
            <a:avLst/>
          </a:prstGeom>
          <a:ln w="222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6DA019-63D7-4175-93A6-FBA3D8594F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69173"/>
            <a:ext cx="10515600" cy="3659988"/>
          </a:xfrm>
        </p:spPr>
        <p:txBody>
          <a:bodyPr>
            <a:normAutofit fontScale="92500"/>
          </a:bodyPr>
          <a:lstStyle/>
          <a:p>
            <a:r>
              <a:rPr lang="en-US" sz="2400" dirty="0"/>
              <a:t>Included Expenditures:</a:t>
            </a:r>
          </a:p>
          <a:p>
            <a:pPr lvl="1"/>
            <a:r>
              <a:rPr lang="en-US" dirty="0"/>
              <a:t>Continued contracts for recreation with Town of Homer and Cortlandville</a:t>
            </a:r>
          </a:p>
          <a:p>
            <a:pPr lvl="1"/>
            <a:r>
              <a:rPr lang="en-US" dirty="0"/>
              <a:t>Beautification funds for Main Street and Route 281</a:t>
            </a:r>
          </a:p>
          <a:p>
            <a:pPr lvl="1"/>
            <a:r>
              <a:rPr lang="en-US" dirty="0"/>
              <a:t>Chip funds at previous year’s level with matching revenue to repair roads</a:t>
            </a:r>
          </a:p>
          <a:p>
            <a:pPr lvl="1"/>
            <a:r>
              <a:rPr lang="en-US" dirty="0"/>
              <a:t>Creating backstop for softball with foul ball line netting</a:t>
            </a:r>
          </a:p>
          <a:p>
            <a:pPr lvl="1"/>
            <a:r>
              <a:rPr lang="en-US" dirty="0"/>
              <a:t>Purchasing new mowers for DPW and Cemetery</a:t>
            </a:r>
          </a:p>
          <a:p>
            <a:pPr lvl="1"/>
            <a:r>
              <a:rPr lang="en-US" dirty="0"/>
              <a:t>Water line repairs for South Main Street from 81 ramp to the parking lot of Albany International and North Main Street from Factory Brook Bridge to Braeside</a:t>
            </a:r>
          </a:p>
          <a:p>
            <a:pPr lvl="1"/>
            <a:r>
              <a:rPr lang="en-US" dirty="0"/>
              <a:t>Upgrades in the summer on water/sewer billing system and general fund revenue collections</a:t>
            </a:r>
          </a:p>
          <a:p>
            <a:pPr lvl="1"/>
            <a:endParaRPr lang="en-US" sz="1600" dirty="0"/>
          </a:p>
          <a:p>
            <a:pPr lvl="1"/>
            <a:endParaRPr lang="en-US" sz="20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0982038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tle 20">
            <a:extLst>
              <a:ext uri="{FF2B5EF4-FFF2-40B4-BE49-F238E27FC236}">
                <a16:creationId xmlns:a16="http://schemas.microsoft.com/office/drawing/2014/main" id="{1264B560-EA87-42A2-A1FF-2ED5D54C2F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Taxable Figures per $1,000</a:t>
            </a:r>
          </a:p>
        </p:txBody>
      </p:sp>
      <p:graphicFrame>
        <p:nvGraphicFramePr>
          <p:cNvPr id="20" name="Content Placeholder 19">
            <a:extLst>
              <a:ext uri="{FF2B5EF4-FFF2-40B4-BE49-F238E27FC236}">
                <a16:creationId xmlns:a16="http://schemas.microsoft.com/office/drawing/2014/main" id="{EFEC584E-9040-4A1E-9349-F70EB8874EE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48625517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671096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10">
            <a:extLst>
              <a:ext uri="{FF2B5EF4-FFF2-40B4-BE49-F238E27FC236}">
                <a16:creationId xmlns:a16="http://schemas.microsoft.com/office/drawing/2014/main" id="{ADF2AA3E-C714-4E8D-9F46-9E6FFF7FBA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93308" y="338328"/>
            <a:ext cx="11438793" cy="157772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127000" cap="sq" cmpd="thinThick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EF55165-8A9E-48CF-9D20-4F7FCDE6FB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67541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Sewer Fund 2023/2024 Budget- Expenditures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7BABC369-1FA6-4D38-9E68-3CF0DF63B3C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72613198"/>
              </p:ext>
            </p:extLst>
          </p:nvPr>
        </p:nvGraphicFramePr>
        <p:xfrm>
          <a:off x="838200" y="2281565"/>
          <a:ext cx="10515600" cy="39393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17886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10">
            <a:extLst>
              <a:ext uri="{FF2B5EF4-FFF2-40B4-BE49-F238E27FC236}">
                <a16:creationId xmlns:a16="http://schemas.microsoft.com/office/drawing/2014/main" id="{ADF2AA3E-C714-4E8D-9F46-9E6FFF7FBA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93308" y="338328"/>
            <a:ext cx="11438793" cy="157772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127000" cap="sq" cmpd="thinThick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EF55165-8A9E-48CF-9D20-4F7FCDE6FB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67541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Sewer Fund 2023/2024 Budget- Revenue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7BABC369-1FA6-4D38-9E68-3CF0DF63B3C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31143181"/>
              </p:ext>
            </p:extLst>
          </p:nvPr>
        </p:nvGraphicFramePr>
        <p:xfrm>
          <a:off x="838200" y="2281565"/>
          <a:ext cx="10515600" cy="39393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75049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F98ED85F-DCEE-4B50-802E-71A6E3E12B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14000"/>
            </a:schemeClr>
          </a:solidFill>
          <a:ln w="127000" cap="sq" cmpd="thinThick">
            <a:solidFill>
              <a:schemeClr val="tx1">
                <a:lumMod val="85000"/>
                <a:lumOff val="15000"/>
                <a:alpha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7E8F3E8-1CC5-43C5-A1DC-05AC564228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318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Sewer Fund Notes Proposed Budget 2023-2024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E8E35B83-1EC3-4F87-9D54-D863463351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97636" y="1957388"/>
            <a:ext cx="10396728" cy="0"/>
          </a:xfrm>
          <a:prstGeom prst="line">
            <a:avLst/>
          </a:prstGeom>
          <a:ln w="222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19A395-BE0E-4E16-9024-49E71728EC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69173"/>
            <a:ext cx="10515600" cy="3659988"/>
          </a:xfrm>
        </p:spPr>
        <p:txBody>
          <a:bodyPr>
            <a:normAutofit/>
          </a:bodyPr>
          <a:lstStyle/>
          <a:p>
            <a:r>
              <a:rPr lang="en-US" sz="2400" dirty="0"/>
              <a:t>Revenue and expenditures total $677,220 each</a:t>
            </a:r>
          </a:p>
          <a:p>
            <a:endParaRPr lang="en-US" sz="2400" dirty="0"/>
          </a:p>
          <a:p>
            <a:r>
              <a:rPr lang="en-US" sz="2400" dirty="0"/>
              <a:t>Largest expense is projected to be waste water treatment plant services for $348,000</a:t>
            </a:r>
          </a:p>
          <a:p>
            <a:endParaRPr lang="en-US" sz="2400" dirty="0"/>
          </a:p>
          <a:p>
            <a:r>
              <a:rPr lang="en-US" sz="2400" dirty="0"/>
              <a:t>Under sewer rates, sewer rents are projected to be $580,000 with Governmental users being charged approximately $85,500</a:t>
            </a:r>
          </a:p>
        </p:txBody>
      </p:sp>
    </p:spTree>
    <p:extLst>
      <p:ext uri="{BB962C8B-B14F-4D97-AF65-F5344CB8AC3E}">
        <p14:creationId xmlns:p14="http://schemas.microsoft.com/office/powerpoint/2010/main" val="38091644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10">
            <a:extLst>
              <a:ext uri="{FF2B5EF4-FFF2-40B4-BE49-F238E27FC236}">
                <a16:creationId xmlns:a16="http://schemas.microsoft.com/office/drawing/2014/main" id="{ADF2AA3E-C714-4E8D-9F46-9E6FFF7FBA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93308" y="338328"/>
            <a:ext cx="11438793" cy="157772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127000" cap="sq" cmpd="thinThick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C4A8733-BC07-4B3C-BA9D-7969B18309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67541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Water Fund 2023/2024 Budget- Expenditures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633E7F8B-38E3-42C5-9F6D-85A357F495E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92780076"/>
              </p:ext>
            </p:extLst>
          </p:nvPr>
        </p:nvGraphicFramePr>
        <p:xfrm>
          <a:off x="838200" y="2281565"/>
          <a:ext cx="10515600" cy="39393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612005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ADF2AA3E-C714-4E8D-9F46-9E6FFF7FBA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93308" y="338328"/>
            <a:ext cx="11438793" cy="157772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127000" cap="sq" cmpd="thinThick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9C5FED4-6CD7-4F00-B125-1121BAD614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67541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Water Fund 2022/2023 Budget- Revenue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41DB792E-9ECB-4D18-98BC-9976A9CF959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42367982"/>
              </p:ext>
            </p:extLst>
          </p:nvPr>
        </p:nvGraphicFramePr>
        <p:xfrm>
          <a:off x="838200" y="2281565"/>
          <a:ext cx="10515600" cy="39393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920071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F98ED85F-DCEE-4B50-802E-71A6E3E12B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14000"/>
            </a:schemeClr>
          </a:solidFill>
          <a:ln w="127000" cap="sq" cmpd="thinThick">
            <a:solidFill>
              <a:schemeClr val="tx1">
                <a:lumMod val="85000"/>
                <a:lumOff val="15000"/>
                <a:alpha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7E8F3E8-1CC5-43C5-A1DC-05AC564228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318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Water Fund Notes Proposed Budget 2023-2024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E8E35B83-1EC3-4F87-9D54-D863463351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97636" y="1957388"/>
            <a:ext cx="10396728" cy="0"/>
          </a:xfrm>
          <a:prstGeom prst="line">
            <a:avLst/>
          </a:prstGeom>
          <a:ln w="222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19A395-BE0E-4E16-9024-49E71728EC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69173"/>
            <a:ext cx="10515600" cy="3659988"/>
          </a:xfrm>
        </p:spPr>
        <p:txBody>
          <a:bodyPr>
            <a:normAutofit/>
          </a:bodyPr>
          <a:lstStyle/>
          <a:p>
            <a:r>
              <a:rPr lang="en-US" sz="2400" dirty="0"/>
              <a:t>Expenditures total $419,505</a:t>
            </a:r>
          </a:p>
          <a:p>
            <a:r>
              <a:rPr lang="en-US" sz="2400" dirty="0"/>
              <a:t>Revenue totals $399,400</a:t>
            </a:r>
          </a:p>
          <a:p>
            <a:r>
              <a:rPr lang="en-US" sz="2400" dirty="0"/>
              <a:t>Using savings of $20,105, if needed, for water line repairs</a:t>
            </a:r>
          </a:p>
          <a:p>
            <a:pPr lvl="1"/>
            <a:endParaRPr lang="en-US" sz="2000" dirty="0"/>
          </a:p>
          <a:p>
            <a:pPr lvl="1"/>
            <a:r>
              <a:rPr lang="en-US" sz="2000" dirty="0"/>
              <a:t>South Main from ramp off of 81 to parking lot at Albany International</a:t>
            </a:r>
          </a:p>
          <a:p>
            <a:pPr lvl="1"/>
            <a:endParaRPr lang="en-US" sz="2000" dirty="0"/>
          </a:p>
          <a:p>
            <a:pPr lvl="1"/>
            <a:r>
              <a:rPr lang="en-US" sz="2000" dirty="0"/>
              <a:t>North Main from Factory Brook Bridge to Braeside</a:t>
            </a:r>
          </a:p>
          <a:p>
            <a:pPr lvl="1"/>
            <a:endParaRPr lang="en-US" sz="2000" dirty="0"/>
          </a:p>
          <a:p>
            <a:r>
              <a:rPr lang="en-US" sz="2400" dirty="0"/>
              <a:t>Largest revenue is metered water sales for $348,000</a:t>
            </a:r>
          </a:p>
        </p:txBody>
      </p:sp>
    </p:spTree>
    <p:extLst>
      <p:ext uri="{BB962C8B-B14F-4D97-AF65-F5344CB8AC3E}">
        <p14:creationId xmlns:p14="http://schemas.microsoft.com/office/powerpoint/2010/main" val="24297211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ADF2AA3E-C714-4E8D-9F46-9E6FFF7FBA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93308" y="338328"/>
            <a:ext cx="11438793" cy="157772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127000" cap="sq" cmpd="thinThick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1C88E92-EF75-4F28-9E2B-EFEE3B3E23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67541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General Fund 2023/2024 Budget- Expenditures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1E5717D3-C8C3-4914-9318-8DC6A2D8501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96572155"/>
              </p:ext>
            </p:extLst>
          </p:nvPr>
        </p:nvGraphicFramePr>
        <p:xfrm>
          <a:off x="838200" y="2281565"/>
          <a:ext cx="10515600" cy="39393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949642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ADF2AA3E-C714-4E8D-9F46-9E6FFF7FBA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93308" y="338328"/>
            <a:ext cx="11438793" cy="157772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127000" cap="sq" cmpd="thinThick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315297-D163-42E0-A2FB-2735FD70C9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67541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General Fund 2023/2024 Budget- Revenue and Reserves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42FE61E3-ADC8-4AC5-8DD2-72FFE904FDB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1697078"/>
              </p:ext>
            </p:extLst>
          </p:nvPr>
        </p:nvGraphicFramePr>
        <p:xfrm>
          <a:off x="838200" y="2281565"/>
          <a:ext cx="10515600" cy="39393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385057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255</TotalTime>
  <Words>425</Words>
  <Application>Microsoft Office PowerPoint</Application>
  <PresentationFormat>Widescreen</PresentationFormat>
  <Paragraphs>55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Village of Homer</vt:lpstr>
      <vt:lpstr>Sewer Fund 2023/2024 Budget- Expenditures</vt:lpstr>
      <vt:lpstr>Sewer Fund 2023/2024 Budget- Revenue</vt:lpstr>
      <vt:lpstr>Sewer Fund Notes Proposed Budget 2023-2024</vt:lpstr>
      <vt:lpstr>Water Fund 2023/2024 Budget- Expenditures</vt:lpstr>
      <vt:lpstr>Water Fund 2022/2023 Budget- Revenue</vt:lpstr>
      <vt:lpstr>Water Fund Notes Proposed Budget 2023-2024</vt:lpstr>
      <vt:lpstr>General Fund 2023/2024 Budget- Expenditures</vt:lpstr>
      <vt:lpstr>General Fund 2023/2024 Budget- Revenue and Reserves</vt:lpstr>
      <vt:lpstr>General Fund Proposed Budget Notes 2023-2024</vt:lpstr>
      <vt:lpstr>General Fund Proposed Budget Notes 2023-2024</vt:lpstr>
      <vt:lpstr>General Fund Proposed Budget Notes 2023-2024</vt:lpstr>
      <vt:lpstr>Taxable Figures per $1,000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Village of Homer</dc:title>
  <dc:creator>Tanya Digennaro</dc:creator>
  <cp:lastModifiedBy>Tanya Digennaro</cp:lastModifiedBy>
  <cp:revision>16</cp:revision>
  <cp:lastPrinted>2023-01-08T19:57:33Z</cp:lastPrinted>
  <dcterms:created xsi:type="dcterms:W3CDTF">2020-06-28T01:27:20Z</dcterms:created>
  <dcterms:modified xsi:type="dcterms:W3CDTF">2023-01-08T19:58:08Z</dcterms:modified>
</cp:coreProperties>
</file>